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72" r:id="rId2"/>
  </p:sldMasterIdLst>
  <p:notesMasterIdLst>
    <p:notesMasterId r:id="rId25"/>
  </p:notesMasterIdLst>
  <p:sldIdLst>
    <p:sldId id="423" r:id="rId3"/>
    <p:sldId id="406" r:id="rId4"/>
    <p:sldId id="425" r:id="rId5"/>
    <p:sldId id="431" r:id="rId6"/>
    <p:sldId id="409" r:id="rId7"/>
    <p:sldId id="430" r:id="rId8"/>
    <p:sldId id="433" r:id="rId9"/>
    <p:sldId id="442" r:id="rId10"/>
    <p:sldId id="434" r:id="rId11"/>
    <p:sldId id="441" r:id="rId12"/>
    <p:sldId id="444" r:id="rId13"/>
    <p:sldId id="407" r:id="rId14"/>
    <p:sldId id="427" r:id="rId15"/>
    <p:sldId id="440" r:id="rId16"/>
    <p:sldId id="413" r:id="rId17"/>
    <p:sldId id="408" r:id="rId18"/>
    <p:sldId id="439" r:id="rId19"/>
    <p:sldId id="445" r:id="rId20"/>
    <p:sldId id="443" r:id="rId21"/>
    <p:sldId id="447" r:id="rId22"/>
    <p:sldId id="446" r:id="rId23"/>
    <p:sldId id="424" r:id="rId2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8CFCF"/>
          </a:solidFill>
        </a:fill>
      </a:tcStyle>
    </a:wholeTbl>
    <a:band2H>
      <a:tcTxStyle/>
      <a:tcStyle>
        <a:tcBdr/>
        <a:fill>
          <a:solidFill>
            <a:srgbClr val="F4E8E8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8CFCF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254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4E8E8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4E8E8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46F890A9-2807-4EBB-B81D-B2AA78EC7F39}" styleName="深色样式 2 - 强调 5/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AF606853-7671-496A-8E4F-DF71F8EC918B}" styleName="深色样式 1 - 强调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38B1855-1B75-4FBE-930C-398BA8C253C6}" styleName="主题样式 2 - 强调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47601" autoAdjust="0"/>
  </p:normalViewPr>
  <p:slideViewPr>
    <p:cSldViewPr>
      <p:cViewPr varScale="1">
        <p:scale>
          <a:sx n="88" d="100"/>
          <a:sy n="88" d="100"/>
        </p:scale>
        <p:origin x="69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16" y="-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6" name="Shape 10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281387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7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7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1828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7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14788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3673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80621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3673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7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74009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7400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78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7400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7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1478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1478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1478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1478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1478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147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017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30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&#10;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05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垂直排列标题与&#10;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3865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0"/>
            <a:ext cx="2931325" cy="105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矩形 15"/>
          <p:cNvSpPr/>
          <p:nvPr userDrawn="1"/>
        </p:nvSpPr>
        <p:spPr>
          <a:xfrm>
            <a:off x="8400256" y="262389"/>
            <a:ext cx="3780532" cy="64633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17" name="Picture 2" descr="D:\-- 第11届大赛\大赛官网\logo\SiemensClrLogo_New.jp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72371" y="307013"/>
            <a:ext cx="1172301" cy="492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-- 第11届大赛\--Logo素材\网站改版\网站改版\素材\Brics.pn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225" y="307013"/>
            <a:ext cx="368269" cy="49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-- 第11届大赛\--Logo素材\cimc logo\未标题-1.png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516" y="307013"/>
            <a:ext cx="658036" cy="49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 userDrawn="1"/>
        </p:nvSpPr>
        <p:spPr>
          <a:xfrm>
            <a:off x="8904312" y="307013"/>
            <a:ext cx="1528271" cy="52321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di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itchFamily="34" charset="-122"/>
                <a:ea typeface="微软雅黑" pitchFamily="34" charset="-122"/>
                <a:cs typeface="+mj-cs"/>
                <a:sym typeface="Arial"/>
              </a:rPr>
              <a:t>中德高级别</a:t>
            </a:r>
            <a:endParaRPr kumimoji="0" lang="en-US" altLang="zh-CN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itchFamily="34" charset="-122"/>
              <a:ea typeface="微软雅黑" pitchFamily="34" charset="-122"/>
              <a:cs typeface="+mj-cs"/>
              <a:sym typeface="Arial"/>
            </a:endParaRPr>
          </a:p>
          <a:p>
            <a:pPr marL="0" marR="0" indent="0" algn="di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itchFamily="34" charset="-122"/>
                <a:ea typeface="微软雅黑" pitchFamily="34" charset="-122"/>
                <a:cs typeface="+mj-cs"/>
                <a:sym typeface="Arial"/>
              </a:rPr>
              <a:t>人文交流机制成果</a:t>
            </a:r>
          </a:p>
        </p:txBody>
      </p:sp>
    </p:spTree>
    <p:extLst>
      <p:ext uri="{BB962C8B-B14F-4D97-AF65-F5344CB8AC3E}">
        <p14:creationId xmlns:p14="http://schemas.microsoft.com/office/powerpoint/2010/main" val="237215968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E590E7-138E-4CE7-A69F-ACDC0A343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7AB9915-3930-413A-8801-990DDE824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79915-3810-4915-A93D-38A72E40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0F2120-06C4-4D28-8878-4AE50D4F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08F7E3-034F-4306-AC4A-774AE3354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1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EC1C80-BB5A-459B-A8A7-6FA975566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0D4196-5734-490D-BEEB-7B6EE0511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DCF740-7244-4EC2-80B3-52BD45C5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48E173-AF39-4183-BE5F-72AE5AFF8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1FB2DC-C3E6-4BA9-A8B8-D985B7234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979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C31586-3ED1-4D00-B714-D353049E4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024822-0A4C-4C9C-9F15-1DB42ED87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790E31-D6CD-4FD8-9A9D-7B6BE3A6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365025-6EE6-4AB8-ABBC-8E85D37A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3578A8-72C3-4D2C-906F-51C2538D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0652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5C1CA2-F8A9-4C54-B9FE-283AE41AB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F02BA0-DD98-499F-A2C4-94A7121A24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0E5F58A-79CE-45EA-B03E-084BC9183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2C90F21-FAFC-4237-ABD1-B6E20D868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945AE8B-331D-4B60-A76D-542C63DB9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C148182-6AEF-415E-8895-F70DC4470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8688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9CEC02-4364-4E0E-AA57-E4C1A348D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8924BD-7841-4658-AFC6-FCCFF7A45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CA9E41-8041-4BC4-B055-0AE3C3406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2207F99-7867-48F4-B2A2-F754B7C422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576A8EC-9B1C-4231-90C1-81A071BE6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EE360FE-34AF-4D6E-9533-BCC80457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C77C5ED-FBFC-46D7-9734-98B929D73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2204C29-CE62-4993-AEE2-437BE050E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350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3C89F5-6558-4CAD-9192-641C4605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9AFEDD3-A22B-4F5A-A64A-A1306EC7B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23B4B75-ED1C-4ACE-89F1-D71A1B66B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EAF6F52-8543-4297-8050-B5C2AF3C4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171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611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BBB643D-3087-488C-B8A9-F565034B2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BE45521-5491-4F9E-8F7D-18C02884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3F222C-71AD-473F-85E0-AB4659A2C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13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451A07-6548-4091-95A1-765362238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F59F6B-31DA-412F-8FA2-BD622635F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86C6C18-22C4-43B0-B48F-88283E289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7AD977-7BED-4684-833E-F7C89F76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EC3E7DB-9B02-475C-9AAF-8EF41E8F3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59025A-C5AD-471C-B17C-DEC94DC9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905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C0C787-11C0-4A65-B3DF-C72A3F6AA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E738D78-8AD4-4152-97EB-BAD3DB08F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45C7493-A305-4299-B0FF-8D7B1A7F4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69AA7A-EC68-44A2-BEEF-68B42623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5D06C0A-6988-4741-8630-23F8747D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87EBC7B-2C54-4FA0-9AC3-2ECF3BFD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051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6C1FC7-DC59-4B0E-8F89-39A1D837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480E84E-5BEC-474C-8F7D-615F55056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8F6E02-64D4-4052-A0D6-5827B4D8D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1D0EF6-A82A-42F9-BDD7-0DAFB168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E41633-EEF2-4D22-A037-14AB3327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397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05AA9F3-0667-4AED-82FF-3D15E851F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2D87409-DFBA-49B5-9475-D56F18E5C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EED710-6070-41DF-A26D-2D5C7475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04A85F-1075-461B-9DCB-25CDED664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C241F6-1A8D-4815-B68F-333912912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423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/>
        </p:nvSpPr>
        <p:spPr>
          <a:xfrm>
            <a:off x="8400256" y="262389"/>
            <a:ext cx="3780532" cy="64633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3FD4E1F0-246E-F52C-225E-779B38408D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520" y="191883"/>
            <a:ext cx="1116657" cy="71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7934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062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248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60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40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090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36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59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2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561A9CD-CB83-4803-8E9F-A93B07212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93C6EE8-D3DD-46CD-A191-DF047BAED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7E5158-39C0-4BF4-9C47-B1F08A7B4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9470B-1E49-47AB-BB11-E63362CF58A9}" type="datetimeFigureOut">
              <a:rPr lang="zh-CN" altLang="en-US" smtClean="0"/>
              <a:pPr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84B8CB-01BD-47E9-A3EC-5B61BD2B5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7DF6D0-B6F3-443C-9ECC-38FA731AC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045B-4274-42EF-A069-B0DE5BD987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84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707"/>
            <a:ext cx="12192001" cy="6858000"/>
          </a:xfrm>
          <a:prstGeom prst="rect">
            <a:avLst/>
          </a:prstGeom>
        </p:spPr>
      </p:pic>
      <p:sp>
        <p:nvSpPr>
          <p:cNvPr id="6" name="矩形 259">
            <a:extLst>
              <a:ext uri="{FF2B5EF4-FFF2-40B4-BE49-F238E27FC236}">
                <a16:creationId xmlns:a16="http://schemas.microsoft.com/office/drawing/2014/main" id="{72553B15-E488-4499-A746-6EF0A9B14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347" y="4014273"/>
            <a:ext cx="5733852" cy="121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3600" b="1" cap="all" dirty="0">
                <a:latin typeface="+mn-ea"/>
                <a:ea typeface="+mn-ea"/>
                <a:cs typeface="Arial" panose="020B0604020202020204" pitchFamily="34" charset="0"/>
              </a:rPr>
              <a:t>全国分赛区初赛</a:t>
            </a:r>
            <a:endParaRPr lang="en-US" altLang="zh-CN" sz="3600" b="1" cap="all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3600" b="1" cap="all" dirty="0">
                <a:latin typeface="+mn-ea"/>
                <a:ea typeface="+mn-ea"/>
                <a:cs typeface="Arial" panose="020B0604020202020204" pitchFamily="34" charset="0"/>
              </a:rPr>
              <a:t>XX</a:t>
            </a:r>
            <a:r>
              <a:rPr lang="zh-CN" altLang="en-US" sz="3600" b="1" cap="all" dirty="0">
                <a:latin typeface="+mn-ea"/>
                <a:ea typeface="+mn-ea"/>
                <a:cs typeface="Arial" panose="020B0604020202020204" pitchFamily="34" charset="0"/>
              </a:rPr>
              <a:t>高校申办计划书</a:t>
            </a:r>
            <a:endParaRPr lang="zh-CN" altLang="en-US" sz="2800" b="1" cap="all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矩形 259">
            <a:extLst>
              <a:ext uri="{FF2B5EF4-FFF2-40B4-BE49-F238E27FC236}">
                <a16:creationId xmlns:a16="http://schemas.microsoft.com/office/drawing/2014/main" id="{87289048-F8E2-4142-93EA-81B67F3D6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937" y="1969641"/>
            <a:ext cx="6048672" cy="1748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80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Arial" panose="020B0604020202020204" pitchFamily="34" charset="0"/>
              </a:rPr>
              <a:t>20</a:t>
            </a:r>
            <a:r>
              <a:rPr lang="en-US" altLang="zh-CN" sz="8000" cap="all" dirty="0">
                <a:solidFill>
                  <a:srgbClr val="049AAB"/>
                </a:solidFill>
                <a:latin typeface="+mn-ea"/>
                <a:ea typeface="+mn-ea"/>
                <a:cs typeface="Arial" panose="020B0604020202020204" pitchFamily="34" charset="0"/>
              </a:rPr>
              <a:t>XX CIMC</a:t>
            </a:r>
            <a:endParaRPr lang="en-US" altLang="zh-CN" sz="2800" b="1" cap="all" dirty="0">
              <a:solidFill>
                <a:srgbClr val="049AAB"/>
              </a:solidFill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zh-CN" altLang="en-US" sz="2800" b="1" cap="all" dirty="0">
                <a:solidFill>
                  <a:srgbClr val="049AAB"/>
                </a:solidFill>
                <a:latin typeface="+mn-ea"/>
                <a:ea typeface="+mn-ea"/>
                <a:cs typeface="Arial" panose="020B0604020202020204" pitchFamily="34" charset="0"/>
              </a:rPr>
              <a:t>“西门子杯”中国智能制造挑战赛</a:t>
            </a:r>
            <a:endParaRPr lang="en-US" altLang="zh-CN" sz="2800" b="1" cap="all" dirty="0">
              <a:solidFill>
                <a:srgbClr val="049AAB"/>
              </a:solidFill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348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4836" y="1916832"/>
            <a:ext cx="11489080" cy="457048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8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8471" y="1357298"/>
            <a:ext cx="331863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本地交通</a:t>
            </a:r>
            <a:endParaRPr lang="zh-CN" altLang="en-US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7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交通情况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n-ea"/>
              <a:ea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62272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857364"/>
            <a:ext cx="12192000" cy="2643206"/>
          </a:xfrm>
          <a:prstGeom prst="rect">
            <a:avLst/>
          </a:prstGeom>
          <a:solidFill>
            <a:srgbClr val="0070C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2571744"/>
            <a:ext cx="12192000" cy="20621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zh-CN" altLang="en-US" sz="5400" b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    二、赛项承办条件介绍</a:t>
            </a:r>
          </a:p>
          <a:p>
            <a:endParaRPr kumimoji="0" lang="zh-CN" altLang="en-US" sz="5400" b="1" i="0" u="none" strike="noStrike" normalizeH="0" baseline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微软雅黑" pitchFamily="34" charset="-122"/>
              <a:ea typeface="微软雅黑" pitchFamily="34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563762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申办赛项一览表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等线" panose="02010600030101010101" pitchFamily="2" charset="-122"/>
              <a:ea typeface="等线" panose="02010600030101010101" pitchFamily="2" charset="-122"/>
              <a:sym typeface="Arial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08028"/>
              </p:ext>
            </p:extLst>
          </p:nvPr>
        </p:nvGraphicFramePr>
        <p:xfrm>
          <a:off x="803412" y="1052736"/>
          <a:ext cx="10585176" cy="5219682"/>
        </p:xfrm>
        <a:graphic>
          <a:graphicData uri="http://schemas.openxmlformats.org/drawingml/2006/table">
            <a:tbl>
              <a:tblPr bandRow="1">
                <a:tableStyleId>{35758FB7-9AC5-4552-8A53-C91805E547FA}</a:tableStyleId>
              </a:tblPr>
              <a:tblGrid>
                <a:gridCol w="215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7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1504">
                <a:tc gridSpan="6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0900" algn="r"/>
                          <a:tab pos="1905000" algn="l"/>
                          <a:tab pos="3581400" algn="l"/>
                        </a:tabLst>
                        <a:defRPr/>
                      </a:pPr>
                      <a:r>
                        <a:rPr lang="zh-CN" altLang="en-US" sz="2400" b="1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申  办 计 划</a:t>
                      </a:r>
                      <a:endParaRPr lang="zh-CN" alt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b="1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50900" algn="r"/>
                          <a:tab pos="1905000" algn="l"/>
                          <a:tab pos="3581400" algn="l"/>
                        </a:tabLst>
                        <a:defRPr/>
                      </a:pP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b="1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b="1" dirty="0">
                        <a:solidFill>
                          <a:srgbClr val="FFFFFF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6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赛项</a:t>
                      </a:r>
                      <a:endParaRPr lang="zh-CN" alt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设备型号要求</a:t>
                      </a:r>
                      <a:r>
                        <a:rPr lang="en-US" altLang="zh-CN" sz="1600" b="1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/</a:t>
                      </a:r>
                      <a:r>
                        <a:rPr lang="zh-CN" altLang="en-US" sz="1600" b="1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数</a:t>
                      </a:r>
                      <a:endParaRPr lang="en-US" altLang="zh-CN" sz="1600" b="1" u="none" strike="noStrike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  <a:p>
                      <a:pPr algn="ctr" fontAlgn="ctr"/>
                      <a:r>
                        <a:rPr lang="zh-CN" altLang="en-US" sz="1600" b="1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（注：以下设备含控制器和被控对象）</a:t>
                      </a:r>
                      <a:endParaRPr lang="en-US" altLang="zh-CN" sz="1600" b="1" u="none" strike="noStrike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现有设备  数量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计划购买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申办（√）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备注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流程行业自动化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流程行业自动化工程综合实训系统</a:t>
                      </a:r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/ ≥5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离散行业自动化（逻辑算法）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电梯仿真实训系统 </a:t>
                      </a:r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/ ≥5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离散行业自动化（工程实践）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离散行业智能制造综合实训系统</a:t>
                      </a:r>
                      <a:r>
                        <a:rPr lang="en-US" altLang="zh-CN" sz="1600" u="none" strike="noStrike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/ ≥3</a:t>
                      </a:r>
                      <a:r>
                        <a:rPr lang="zh-CN" altLang="en-US" sz="1600" u="none" strike="noStrike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54453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离散行业运动控制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高端运动控制实训系统 </a:t>
                      </a:r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/ ≥5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信息化网络化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zh-CN" sz="1600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宋体" panose="02010600030101010101" pitchFamily="2" charset="-122"/>
                        </a:rPr>
                        <a:t>工业网络</a:t>
                      </a:r>
                      <a:r>
                        <a:rPr lang="zh-CN" altLang="en-US" sz="1600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宋体" panose="02010600030101010101" pitchFamily="2" charset="-122"/>
                        </a:rPr>
                        <a:t>与信息综合</a:t>
                      </a:r>
                      <a:r>
                        <a:rPr lang="zh-CN" altLang="zh-CN" sz="1600" kern="0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宋体" panose="02010600030101010101" pitchFamily="2" charset="-122"/>
                        </a:rPr>
                        <a:t>实训系统</a:t>
                      </a:r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/≥5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数控数字化双胞胎</a:t>
                      </a:r>
                      <a:r>
                        <a:rPr lang="en-US" altLang="zh-CN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</a:t>
                      </a:r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虚拟调试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Create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MyVirtual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 Machine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（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CMVM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）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+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电脑</a:t>
                      </a:r>
                      <a:r>
                        <a:rPr lang="en-US" altLang="zh-CN" sz="14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/≥40</a:t>
                      </a:r>
                      <a:r>
                        <a:rPr lang="zh-CN" altLang="en-US" sz="14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_____</a:t>
                      </a:r>
                      <a:r>
                        <a:rPr lang="zh-CN" altLang="en-US" sz="1600" u="none" strike="noStrike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套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0373"/>
                  </a:ext>
                </a:extLst>
              </a:tr>
              <a:tr h="683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自由探索方向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——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——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——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03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84658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55440" y="2780928"/>
            <a:ext cx="10081120" cy="15081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2.1</a:t>
            </a:r>
            <a:r>
              <a:rPr lang="zh-CN" altLang="en-US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 智能制造工程设计与应用类赛项</a:t>
            </a:r>
            <a:endParaRPr lang="en-US" altLang="zh-CN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      流程行业自动化方向</a:t>
            </a:r>
            <a:r>
              <a:rPr lang="en-US" altLang="zh-CN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-</a:t>
            </a:r>
            <a:r>
              <a:rPr lang="zh-CN" altLang="en-US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承办条件介绍（示例）</a:t>
            </a:r>
            <a:endParaRPr kumimoji="0" lang="zh-CN" altLang="en-US" sz="36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n-ea"/>
              <a:ea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43111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66646" y="1928802"/>
            <a:ext cx="5774041" cy="457048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8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6646" y="1357298"/>
            <a:ext cx="350046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赛场教学楼外景</a:t>
            </a:r>
            <a:endParaRPr lang="zh-CN" altLang="en-US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167438" y="1357298"/>
            <a:ext cx="350046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赛场教学楼内景</a:t>
            </a:r>
            <a:endParaRPr lang="zh-CN" altLang="en-US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7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赛场外部环境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n-ea"/>
              <a:ea typeface="+mn-ea"/>
              <a:sym typeface="Arial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96000" y="1928802"/>
            <a:ext cx="5774041" cy="457048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8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622721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09522" y="1857364"/>
            <a:ext cx="11358642" cy="457048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8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kumimoji="0" lang="zh-CN" altLang="en-US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n-ea"/>
                <a:ea typeface="+mn-ea"/>
                <a:sym typeface="Arial"/>
              </a:rPr>
              <a:t>赛场内部环境</a:t>
            </a:r>
          </a:p>
        </p:txBody>
      </p:sp>
      <p:sp>
        <p:nvSpPr>
          <p:cNvPr id="7" name="矩形 6"/>
          <p:cNvSpPr/>
          <p:nvPr/>
        </p:nvSpPr>
        <p:spPr>
          <a:xfrm>
            <a:off x="348470" y="1357298"/>
            <a:ext cx="546177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赛场内部全景图</a:t>
            </a:r>
            <a:r>
              <a:rPr lang="zh-CN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（如果设备还未到位则提供示意图）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7084581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471639"/>
              </p:ext>
            </p:extLst>
          </p:nvPr>
        </p:nvGraphicFramePr>
        <p:xfrm>
          <a:off x="1271464" y="1643050"/>
          <a:ext cx="4608512" cy="45005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040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8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1" dirty="0">
                          <a:latin typeface="+mn-ea"/>
                          <a:ea typeface="+mn-ea"/>
                        </a:rPr>
                        <a:t>竞赛设备</a:t>
                      </a:r>
                      <a:endParaRPr lang="zh-CN" altLang="en-US" sz="14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1" dirty="0">
                          <a:latin typeface="+mn-ea"/>
                          <a:ea typeface="+mn-ea"/>
                        </a:rPr>
                        <a:t>情况说明</a:t>
                      </a:r>
                      <a:endParaRPr lang="zh-CN" altLang="en-US" sz="14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+mn-ea"/>
                          <a:ea typeface="+mn-ea"/>
                        </a:rPr>
                        <a:t>数量</a:t>
                      </a:r>
                      <a:endParaRPr lang="zh-CN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例如：</a:t>
                      </a:r>
                      <a:r>
                        <a:rPr lang="en-US" altLang="zh-CN" sz="1400" dirty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+mn-ea"/>
                          <a:ea typeface="+mn-ea"/>
                        </a:rPr>
                        <a:t>使用年限</a:t>
                      </a:r>
                      <a:r>
                        <a:rPr lang="en-US" altLang="zh-CN" sz="1600" dirty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600" dirty="0">
                          <a:latin typeface="+mn-ea"/>
                          <a:ea typeface="+mn-ea"/>
                        </a:rPr>
                        <a:t>维护情况</a:t>
                      </a:r>
                      <a:endParaRPr lang="zh-CN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例如：</a:t>
                      </a:r>
                      <a:r>
                        <a:rPr lang="en-US" altLang="zh-CN" sz="1400" dirty="0"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CN" sz="1400" dirty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良好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+mn-ea"/>
                          <a:ea typeface="+mn-ea"/>
                        </a:rPr>
                        <a:t>实验室配套设施</a:t>
                      </a:r>
                      <a:endParaRPr lang="zh-CN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例如：麦克风、投影等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+mn-ea"/>
                          <a:ea typeface="+mn-ea"/>
                        </a:rPr>
                        <a:t>网络</a:t>
                      </a:r>
                      <a:endParaRPr lang="zh-CN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例如：支持和无线网络支持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+mn-ea"/>
                          <a:ea typeface="+mn-ea"/>
                        </a:rPr>
                        <a:t>网络稳定性</a:t>
                      </a:r>
                      <a:endParaRPr lang="zh-CN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例如：优异</a:t>
                      </a:r>
                      <a:r>
                        <a:rPr lang="en-US" altLang="zh-CN" sz="1400" dirty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良好</a:t>
                      </a:r>
                      <a:r>
                        <a:rPr lang="en-US" altLang="zh-CN" sz="1400" dirty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一般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+mn-ea"/>
                          <a:ea typeface="+mn-ea"/>
                        </a:rPr>
                        <a:t>其他</a:t>
                      </a:r>
                      <a:endParaRPr lang="zh-CN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35887"/>
              </p:ext>
            </p:extLst>
          </p:nvPr>
        </p:nvGraphicFramePr>
        <p:xfrm>
          <a:off x="6238876" y="1643050"/>
          <a:ext cx="5857916" cy="450059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0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1" dirty="0">
                          <a:latin typeface="+mn-ea"/>
                          <a:ea typeface="+mn-ea"/>
                        </a:rPr>
                        <a:t>赛项人员支持</a:t>
                      </a:r>
                      <a:endParaRPr lang="zh-CN" altLang="en-US" sz="14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1" dirty="0">
                          <a:latin typeface="+mn-ea"/>
                          <a:ea typeface="+mn-ea"/>
                        </a:rPr>
                        <a:t>人数和技能情况</a:t>
                      </a:r>
                      <a:endParaRPr lang="zh-CN" altLang="en-US" sz="14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技术负责人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会务负责人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宣传负责人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志愿者</a:t>
                      </a:r>
                      <a:r>
                        <a:rPr lang="en-US" altLang="zh-CN" sz="1400" b="0" dirty="0">
                          <a:latin typeface="+mn-ea"/>
                          <a:ea typeface="+mn-ea"/>
                        </a:rPr>
                        <a:t>-</a:t>
                      </a:r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会务组织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志愿者</a:t>
                      </a:r>
                      <a:r>
                        <a:rPr lang="en-US" altLang="zh-CN" sz="1400" b="0" dirty="0">
                          <a:latin typeface="+mn-ea"/>
                          <a:ea typeface="+mn-ea"/>
                        </a:rPr>
                        <a:t>-</a:t>
                      </a:r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技术支持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志愿者</a:t>
                      </a:r>
                      <a:r>
                        <a:rPr lang="en-US" altLang="zh-CN" sz="1400" b="0" dirty="0">
                          <a:latin typeface="+mn-ea"/>
                          <a:ea typeface="+mn-ea"/>
                        </a:rPr>
                        <a:t>-</a:t>
                      </a:r>
                      <a:r>
                        <a:rPr lang="zh-CN" altLang="en-US" sz="1400" b="0" dirty="0">
                          <a:latin typeface="+mn-ea"/>
                          <a:ea typeface="+mn-ea"/>
                        </a:rPr>
                        <a:t>竞赛宣传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设备与人员支持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等线" panose="02010600030101010101" pitchFamily="2" charset="-122"/>
              <a:ea typeface="等线" panose="02010600030101010101" pitchFamily="2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0253809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kumimoji="0" lang="zh-CN" altLang="en-US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等线" panose="02010600030101010101" pitchFamily="2" charset="-122"/>
                <a:ea typeface="等线" panose="02010600030101010101" pitchFamily="2" charset="-122"/>
                <a:sym typeface="Arial"/>
              </a:rPr>
              <a:t>配套场地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3300"/>
              </p:ext>
            </p:extLst>
          </p:nvPr>
        </p:nvGraphicFramePr>
        <p:xfrm>
          <a:off x="1631504" y="1196752"/>
          <a:ext cx="9097688" cy="4754774"/>
        </p:xfrm>
        <a:graphic>
          <a:graphicData uri="http://schemas.openxmlformats.org/drawingml/2006/table">
            <a:tbl>
              <a:tblPr bandRow="1">
                <a:tableStyleId>{5202B0CA-FC54-4496-8BCA-5EF66A818D29}</a:tableStyleId>
              </a:tblPr>
              <a:tblGrid>
                <a:gridCol w="1095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1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885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latin typeface="+mn-ea"/>
                          <a:ea typeface="+mn-ea"/>
                        </a:rPr>
                        <a:t>场地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latin typeface="+mn-ea"/>
                          <a:ea typeface="+mn-ea"/>
                        </a:rPr>
                        <a:t>场地照片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latin typeface="+mn-ea"/>
                          <a:ea typeface="+mn-ea"/>
                        </a:rPr>
                        <a:t>面积预估（㎡）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latin typeface="+mn-ea"/>
                          <a:ea typeface="+mn-ea"/>
                        </a:rPr>
                        <a:t>可容纳人数（人）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6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latin typeface="+mn-ea"/>
                          <a:ea typeface="+mn-ea"/>
                        </a:rPr>
                        <a:t>赛场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943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latin typeface="+mn-ea"/>
                          <a:ea typeface="+mn-ea"/>
                        </a:rPr>
                        <a:t>检录处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93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latin typeface="+mn-ea"/>
                          <a:ea typeface="+mn-ea"/>
                        </a:rPr>
                        <a:t>打印室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793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>
                          <a:latin typeface="+mn-ea"/>
                          <a:ea typeface="+mn-ea"/>
                        </a:rPr>
                        <a:t>休息室</a:t>
                      </a:r>
                      <a:endParaRPr lang="zh-CN" altLang="en-US" sz="1800" b="1" dirty="0">
                        <a:solidFill>
                          <a:srgbClr val="FFFF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845814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857364"/>
            <a:ext cx="12192000" cy="2643206"/>
          </a:xfrm>
          <a:prstGeom prst="rect">
            <a:avLst/>
          </a:prstGeom>
          <a:solidFill>
            <a:srgbClr val="00B05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2571744"/>
            <a:ext cx="12192000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5400" b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    三、承办优势</a:t>
            </a:r>
            <a:endParaRPr kumimoji="0" lang="zh-CN" altLang="en-US" sz="5400" b="1" i="0" u="none" strike="noStrike" normalizeH="0" baseline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等线" panose="02010600030101010101" pitchFamily="2" charset="-122"/>
              <a:ea typeface="等线" panose="02010600030101010101" pitchFamily="2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563762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n-ea"/>
                <a:ea typeface="+mn-ea"/>
                <a:sym typeface="Arial"/>
              </a:rPr>
              <a:t>承办优势</a:t>
            </a:r>
          </a:p>
        </p:txBody>
      </p:sp>
      <p:sp>
        <p:nvSpPr>
          <p:cNvPr id="6" name="文本框 4"/>
          <p:cNvSpPr txBox="1"/>
          <p:nvPr/>
        </p:nvSpPr>
        <p:spPr>
          <a:xfrm>
            <a:off x="263352" y="1284639"/>
            <a:ext cx="10585176" cy="56938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1600" b="1" dirty="0">
                <a:latin typeface="+mn-ea"/>
                <a:ea typeface="+mn-ea"/>
              </a:rPr>
              <a:t>政府支持</a:t>
            </a: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600" b="1" dirty="0">
                <a:latin typeface="+mn-ea"/>
                <a:ea typeface="+mn-ea"/>
              </a:rPr>
              <a:t>学校动员</a:t>
            </a: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600" b="1" dirty="0">
                <a:latin typeface="+mn-ea"/>
                <a:ea typeface="+mn-ea"/>
              </a:rPr>
              <a:t>资金优势</a:t>
            </a: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600" b="1" dirty="0">
                <a:latin typeface="+mn-ea"/>
                <a:ea typeface="+mn-ea"/>
              </a:rPr>
              <a:t>技术优势</a:t>
            </a: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600" b="1" dirty="0">
                <a:latin typeface="+mn-ea"/>
                <a:ea typeface="+mn-ea"/>
              </a:rPr>
              <a:t>服务优势</a:t>
            </a: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CN" sz="1600" b="1" dirty="0">
                <a:latin typeface="+mn-ea"/>
                <a:ea typeface="+mn-ea"/>
              </a:rPr>
              <a:t>……</a:t>
            </a:r>
          </a:p>
          <a:p>
            <a:pPr marL="342900" indent="-342900">
              <a:buFont typeface="+mj-lt"/>
              <a:buAutoNum type="arabicPeriod"/>
            </a:pP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1600" b="1" dirty="0">
              <a:latin typeface="+mn-ea"/>
              <a:ea typeface="+mn-ea"/>
            </a:endParaRPr>
          </a:p>
          <a:p>
            <a:pPr marL="342900" indent="-342900">
              <a:buFont typeface="Wingdings" pitchFamily="2" charset="2"/>
              <a:buChar char="p"/>
            </a:pPr>
            <a:endParaRPr lang="en-US" altLang="zh-CN" sz="16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546835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857364"/>
            <a:ext cx="12192000" cy="2643206"/>
          </a:xfrm>
          <a:prstGeom prst="rect">
            <a:avLst/>
          </a:prstGeom>
          <a:solidFill>
            <a:srgbClr val="92D05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2571744"/>
            <a:ext cx="12192000" cy="1077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5400" b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    一、学校介绍</a:t>
            </a:r>
            <a:endParaRPr kumimoji="0" lang="zh-CN" altLang="en-US" sz="5400" b="1" i="0" u="none" strike="noStrike" normalizeH="0" baseline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等线" panose="02010600030101010101" pitchFamily="2" charset="-122"/>
              <a:ea typeface="等线" panose="02010600030101010101" pitchFamily="2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5637620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竞赛筹备计划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等线" panose="02010600030101010101" pitchFamily="2" charset="-122"/>
              <a:ea typeface="等线" panose="02010600030101010101" pitchFamily="2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5468357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竞赛宣传计划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等线" panose="02010600030101010101" pitchFamily="2" charset="-122"/>
              <a:ea typeface="等线" panose="02010600030101010101" pitchFamily="2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5468357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707"/>
            <a:ext cx="12192001" cy="6858000"/>
          </a:xfrm>
          <a:prstGeom prst="rect">
            <a:avLst/>
          </a:prstGeom>
        </p:spPr>
      </p:pic>
      <p:sp>
        <p:nvSpPr>
          <p:cNvPr id="6" name="矩形 259">
            <a:extLst>
              <a:ext uri="{FF2B5EF4-FFF2-40B4-BE49-F238E27FC236}">
                <a16:creationId xmlns:a16="http://schemas.microsoft.com/office/drawing/2014/main" id="{72553B15-E488-4499-A746-6EF0A9B14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948" y="3103462"/>
            <a:ext cx="57338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5400" b="1" cap="all" dirty="0">
                <a:solidFill>
                  <a:srgbClr val="049A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US" altLang="zh-CN" sz="5400" b="1" cap="all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endParaRPr kumimoji="0" lang="zh-CN" altLang="en-US" sz="4400" b="0" i="0" u="none" strike="noStrike" kern="1200" cap="all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25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学校简介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n-ea"/>
              <a:ea typeface="+mn-ea"/>
              <a:sym typeface="Arial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0046" y="1284639"/>
            <a:ext cx="10585176" cy="24929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42900" marR="0" indent="-34290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p"/>
              <a:tabLst/>
            </a:pPr>
            <a:r>
              <a:rPr kumimoji="0" lang="zh-CN" altLang="en-U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ea"/>
                <a:ea typeface="+mn-ea"/>
                <a:sym typeface="Arial"/>
              </a:rPr>
              <a:t>学校简介（</a:t>
            </a:r>
            <a:r>
              <a:rPr kumimoji="0" lang="en-US" altLang="zh-CN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ea"/>
                <a:ea typeface="+mn-ea"/>
                <a:sym typeface="Arial"/>
              </a:rPr>
              <a:t>       </a:t>
            </a:r>
            <a:r>
              <a:rPr kumimoji="0" lang="zh-CN" altLang="en-U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ea"/>
                <a:ea typeface="+mn-ea"/>
                <a:sym typeface="Arial"/>
              </a:rPr>
              <a:t>省</a:t>
            </a:r>
            <a:r>
              <a:rPr lang="en-US" altLang="zh-CN" sz="1600" b="1" u="sng" dirty="0">
                <a:latin typeface="+mn-ea"/>
                <a:ea typeface="+mn-ea"/>
              </a:rPr>
              <a:t>        </a:t>
            </a:r>
            <a:r>
              <a:rPr lang="zh-CN" altLang="en-US" sz="1600" b="1" dirty="0">
                <a:latin typeface="+mn-ea"/>
                <a:ea typeface="+mn-ea"/>
              </a:rPr>
              <a:t>市</a:t>
            </a:r>
            <a:r>
              <a:rPr lang="en-US" altLang="zh-CN" sz="1600" b="1" u="sng" dirty="0">
                <a:latin typeface="+mn-ea"/>
                <a:ea typeface="+mn-ea"/>
              </a:rPr>
              <a:t>        </a:t>
            </a:r>
            <a:r>
              <a:rPr lang="zh-CN" altLang="en-US" sz="1600" b="1" dirty="0">
                <a:latin typeface="+mn-ea"/>
                <a:ea typeface="+mn-ea"/>
              </a:rPr>
              <a:t>区</a:t>
            </a:r>
            <a:r>
              <a:rPr kumimoji="0" lang="zh-CN" altLang="en-U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ea"/>
                <a:ea typeface="+mn-ea"/>
                <a:sym typeface="Arial"/>
              </a:rPr>
              <a:t>）</a:t>
            </a:r>
            <a:endParaRPr kumimoji="0" lang="en-US" altLang="zh-CN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ea"/>
              <a:ea typeface="+mn-ea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1600" dirty="0">
                <a:latin typeface="+mn-ea"/>
                <a:ea typeface="+mn-ea"/>
              </a:rPr>
              <a:t>本校的简介</a:t>
            </a:r>
            <a:endParaRPr lang="en-US" altLang="zh-CN" sz="1600" dirty="0">
              <a:latin typeface="+mn-ea"/>
              <a:ea typeface="+mn-e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CN" sz="1600" dirty="0">
              <a:latin typeface="+mn-ea"/>
              <a:ea typeface="+mn-e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zh-CN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ea"/>
              <a:ea typeface="+mn-ea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zh-CN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ea"/>
              <a:ea typeface="+mn-ea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CN" sz="16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415073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3352" y="1284639"/>
            <a:ext cx="10585176" cy="892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42900" indent="-342900">
              <a:buFont typeface="Wingdings" pitchFamily="2" charset="2"/>
              <a:buChar char="p"/>
            </a:pPr>
            <a:r>
              <a:rPr lang="zh-CN" altLang="en-US" sz="1600" b="1" dirty="0">
                <a:latin typeface="微软雅黑" pitchFamily="34" charset="-122"/>
                <a:ea typeface="微软雅黑" pitchFamily="34" charset="-122"/>
              </a:rPr>
              <a:t>学院</a:t>
            </a:r>
            <a:r>
              <a:rPr lang="zh-CN" altLang="en-US" sz="1600" b="1" dirty="0">
                <a:latin typeface="等线" panose="02010600030101010101" pitchFamily="2" charset="-122"/>
                <a:ea typeface="等线" panose="02010600030101010101" pitchFamily="2" charset="-122"/>
              </a:rPr>
              <a:t>简介</a:t>
            </a:r>
            <a:endParaRPr lang="en-US" altLang="zh-CN" sz="16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本部门的简介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itchFamily="49" charset="-122"/>
                <a:ea typeface="黑体" pitchFamily="49" charset="-122"/>
              </a:rPr>
              <a:t>学院简介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黑体" pitchFamily="49" charset="-122"/>
              <a:ea typeface="黑体" pitchFamily="49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415073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1346" y="2000240"/>
            <a:ext cx="11105380" cy="457048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87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539" y="1357298"/>
            <a:ext cx="405582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校园全局图  （面积：        ）</a:t>
            </a:r>
            <a:endParaRPr lang="zh-CN" altLang="en-US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7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n-ea"/>
                <a:ea typeface="+mn-ea"/>
                <a:sym typeface="Arial"/>
              </a:rPr>
              <a:t>校园环境</a:t>
            </a:r>
          </a:p>
        </p:txBody>
      </p:sp>
    </p:spTree>
    <p:extLst>
      <p:ext uri="{BB962C8B-B14F-4D97-AF65-F5344CB8AC3E}">
        <p14:creationId xmlns:p14="http://schemas.microsoft.com/office/powerpoint/2010/main" val="328807539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80960" y="1928802"/>
            <a:ext cx="11346204" cy="457048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8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8471" y="1357298"/>
            <a:ext cx="331863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</a:rPr>
              <a:t>竞赛活动地点</a:t>
            </a:r>
            <a:r>
              <a:rPr lang="zh-CN" altLang="en-US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itchFamily="34" charset="-122"/>
                <a:ea typeface="微软雅黑" pitchFamily="34" charset="-122"/>
              </a:rPr>
              <a:t>分布示意图</a:t>
            </a:r>
          </a:p>
        </p:txBody>
      </p:sp>
      <p:sp>
        <p:nvSpPr>
          <p:cNvPr id="17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黑体" pitchFamily="49" charset="-122"/>
                <a:ea typeface="黑体" pitchFamily="49" charset="-122"/>
                <a:sym typeface="Arial"/>
              </a:rPr>
              <a:t>竞赛活动地点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9918" y="1283603"/>
            <a:ext cx="6429420" cy="4308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itchFamily="34" charset="-122"/>
                <a:ea typeface="微软雅黑" pitchFamily="34" charset="-122"/>
                <a:sym typeface="Arial"/>
              </a:rPr>
              <a:t>包含：赛场、食堂、</a:t>
            </a:r>
            <a:r>
              <a:rPr kumimoji="0" lang="zh-CN" alt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等线" panose="02010600030101010101" pitchFamily="2" charset="-122"/>
                <a:ea typeface="等线" panose="02010600030101010101" pitchFamily="2" charset="-122"/>
                <a:sym typeface="Arial"/>
              </a:rPr>
              <a:t>宿舍</a:t>
            </a:r>
            <a:r>
              <a:rPr kumimoji="0" lang="zh-CN" alt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itchFamily="34" charset="-122"/>
                <a:ea typeface="微软雅黑" pitchFamily="34" charset="-122"/>
                <a:sym typeface="Arial"/>
              </a:rPr>
              <a:t>、医院、开闭幕式会场等</a:t>
            </a:r>
          </a:p>
        </p:txBody>
      </p:sp>
    </p:spTree>
    <p:extLst>
      <p:ext uri="{BB962C8B-B14F-4D97-AF65-F5344CB8AC3E}">
        <p14:creationId xmlns:p14="http://schemas.microsoft.com/office/powerpoint/2010/main" val="12662272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66646" y="1357298"/>
            <a:ext cx="331863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开</a:t>
            </a:r>
            <a:r>
              <a:rPr lang="en-US" altLang="zh-CN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/</a:t>
            </a:r>
            <a:r>
              <a:rPr lang="zh-CN" altLang="en-US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闭幕式会场外景图</a:t>
            </a:r>
          </a:p>
        </p:txBody>
      </p:sp>
      <p:sp>
        <p:nvSpPr>
          <p:cNvPr id="13" name="矩形 12"/>
          <p:cNvSpPr/>
          <p:nvPr/>
        </p:nvSpPr>
        <p:spPr>
          <a:xfrm>
            <a:off x="6096000" y="1357298"/>
            <a:ext cx="528641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开</a:t>
            </a:r>
            <a:r>
              <a:rPr lang="en-US" altLang="zh-CN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/</a:t>
            </a:r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闭幕式会场内景（可容纳人数：      ）</a:t>
            </a:r>
          </a:p>
        </p:txBody>
      </p:sp>
      <p:sp>
        <p:nvSpPr>
          <p:cNvPr id="17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开</a:t>
            </a:r>
            <a:r>
              <a:rPr lang="en-US" altLang="zh-CN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/</a:t>
            </a:r>
            <a:r>
              <a:rPr lang="zh-CN" alt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闭幕式场地</a:t>
            </a:r>
            <a:endParaRPr kumimoji="0" lang="zh-CN" altLang="en-US" sz="28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n-ea"/>
              <a:ea typeface="+mn-ea"/>
              <a:sym typeface="Arial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6646" y="1928802"/>
            <a:ext cx="5774041" cy="457048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8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96000" y="1928802"/>
            <a:ext cx="5774041" cy="457048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8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6227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4179612" y="2669016"/>
            <a:ext cx="3488024" cy="38318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39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64836" y="2669016"/>
            <a:ext cx="3488024" cy="38318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39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96200" y="2659191"/>
            <a:ext cx="3488024" cy="38318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39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8471" y="1249434"/>
            <a:ext cx="331863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宿舍</a:t>
            </a:r>
            <a:endParaRPr lang="en-US" altLang="zh-CN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r>
              <a:rPr lang="zh-CN" alt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可服务人数：</a:t>
            </a:r>
            <a:endParaRPr lang="en-US" altLang="zh-CN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r>
              <a:rPr lang="zh-CN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说明：</a:t>
            </a:r>
            <a:r>
              <a:rPr lang="zh-CN" alt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       </a:t>
            </a:r>
          </a:p>
        </p:txBody>
      </p:sp>
      <p:sp>
        <p:nvSpPr>
          <p:cNvPr id="13" name="矩形 12"/>
          <p:cNvSpPr/>
          <p:nvPr/>
        </p:nvSpPr>
        <p:spPr>
          <a:xfrm>
            <a:off x="4024299" y="1249434"/>
            <a:ext cx="350046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校园食堂照片</a:t>
            </a:r>
            <a:endParaRPr lang="en-US" altLang="zh-CN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r>
              <a:rPr lang="zh-CN" alt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赛期是否开放：</a:t>
            </a:r>
            <a:endParaRPr lang="en-US" altLang="zh-CN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r>
              <a:rPr lang="zh-CN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说明：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881950" y="1249434"/>
            <a:ext cx="350046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校园</a:t>
            </a:r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医院照片</a:t>
            </a:r>
            <a:endParaRPr lang="en-US" altLang="zh-CN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r>
              <a:rPr lang="zh-CN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赛期是否开放：</a:t>
            </a:r>
            <a:endParaRPr lang="en-US" altLang="zh-CN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ea"/>
              <a:ea typeface="+mn-ea"/>
            </a:endParaRPr>
          </a:p>
          <a:p>
            <a:r>
              <a:rPr lang="zh-CN" alt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ea"/>
                <a:ea typeface="+mn-ea"/>
              </a:rPr>
              <a:t>说明：</a:t>
            </a:r>
          </a:p>
        </p:txBody>
      </p:sp>
      <p:sp>
        <p:nvSpPr>
          <p:cNvPr id="17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n-ea"/>
                <a:ea typeface="+mn-ea"/>
                <a:sym typeface="Arial"/>
              </a:rPr>
              <a:t>后勤服务</a:t>
            </a:r>
          </a:p>
        </p:txBody>
      </p:sp>
    </p:spTree>
    <p:extLst>
      <p:ext uri="{BB962C8B-B14F-4D97-AF65-F5344CB8AC3E}">
        <p14:creationId xmlns:p14="http://schemas.microsoft.com/office/powerpoint/2010/main" val="12662272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48471" y="1357298"/>
            <a:ext cx="3318638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周边餐饮分布图</a:t>
            </a:r>
            <a:endParaRPr lang="en-US" altLang="zh-CN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价位范围</a:t>
            </a:r>
            <a:r>
              <a:rPr lang="zh-CN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  <a:sym typeface="Wingdings" pitchFamily="2" charset="2"/>
              </a:rPr>
              <a:t>（元）：</a:t>
            </a:r>
            <a:r>
              <a:rPr lang="zh-CN" alt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zh-CN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096000" y="1357298"/>
            <a:ext cx="3500462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周边酒店分布图</a:t>
            </a:r>
            <a:endParaRPr lang="en-US" altLang="zh-CN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rPr>
              <a:t>价位范围（元）：</a:t>
            </a:r>
          </a:p>
        </p:txBody>
      </p:sp>
      <p:sp>
        <p:nvSpPr>
          <p:cNvPr id="17" name="文本框 3"/>
          <p:cNvSpPr txBox="1"/>
          <p:nvPr/>
        </p:nvSpPr>
        <p:spPr>
          <a:xfrm>
            <a:off x="309522" y="214290"/>
            <a:ext cx="8640960" cy="677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黑体" pitchFamily="49" charset="-122"/>
                <a:ea typeface="黑体" pitchFamily="49" charset="-122"/>
                <a:sym typeface="Arial"/>
              </a:rPr>
              <a:t>校园周边</a:t>
            </a:r>
          </a:p>
        </p:txBody>
      </p:sp>
      <p:sp>
        <p:nvSpPr>
          <p:cNvPr id="9" name="矩形 8"/>
          <p:cNvSpPr/>
          <p:nvPr/>
        </p:nvSpPr>
        <p:spPr>
          <a:xfrm>
            <a:off x="166646" y="2285992"/>
            <a:ext cx="5774041" cy="38318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39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96000" y="2285992"/>
            <a:ext cx="5774041" cy="38318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39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62272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iemens 16:9">
  <a:themeElements>
    <a:clrScheme name="Siemens 16:9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iemens 16:9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emens 16: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4810</TotalTime>
  <Words>497</Words>
  <Application>Microsoft Office PowerPoint</Application>
  <PresentationFormat>宽屏</PresentationFormat>
  <Paragraphs>139</Paragraphs>
  <Slides>22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32" baseType="lpstr">
      <vt:lpstr>等线</vt:lpstr>
      <vt:lpstr>等线 Light</vt:lpstr>
      <vt:lpstr>黑体</vt:lpstr>
      <vt:lpstr>微软雅黑</vt:lpstr>
      <vt:lpstr>Arial</vt:lpstr>
      <vt:lpstr>Calibri</vt:lpstr>
      <vt:lpstr>Calibri Light</vt:lpstr>
      <vt:lpstr>Wingdings</vt:lpstr>
      <vt:lpstr>自定义设计方案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东 高</cp:lastModifiedBy>
  <cp:revision>829</cp:revision>
  <dcterms:modified xsi:type="dcterms:W3CDTF">2023-10-24T03:20:14Z</dcterms:modified>
</cp:coreProperties>
</file>